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Nanum Gothic" panose="020B0600000101010101" charset="-127"/>
      <p:regular r:id="rId8"/>
    </p:embeddedFont>
    <p:embeddedFont>
      <p:font typeface="Nanum Gothic Bold" panose="020B0600000101010101" charset="-127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video" Target="https://www.youtube.com/embed/HwRqTtaFNa8?feature=oembed" TargetMode="External"/><Relationship Id="rId7" Type="http://schemas.openxmlformats.org/officeDocument/2006/relationships/image" Target="../media/image12.jpeg"/><Relationship Id="rId2" Type="http://schemas.openxmlformats.org/officeDocument/2006/relationships/video" Target="https://www.youtube.com/watch?v=osXqNzoKJI0" TargetMode="External"/><Relationship Id="rId1" Type="http://schemas.openxmlformats.org/officeDocument/2006/relationships/video" Target="https://www.youtube.com/watch?v=HwRqTtaFNa8" TargetMode="External"/><Relationship Id="rId6" Type="http://schemas.openxmlformats.org/officeDocument/2006/relationships/image" Target="../media/image11.jpeg"/><Relationship Id="rId5" Type="http://schemas.openxmlformats.org/officeDocument/2006/relationships/slideLayout" Target="../slideLayouts/slideLayout7.xml"/><Relationship Id="rId4" Type="http://schemas.openxmlformats.org/officeDocument/2006/relationships/video" Target="https://www.youtube.com/embed/osXqNzoKJI0?feature=oemb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5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18340"/>
            <a:ext cx="15305568" cy="6673607"/>
            <a:chOff x="0" y="0"/>
            <a:chExt cx="20407424" cy="889814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0407424" cy="8898142"/>
              <a:chOff x="0" y="0"/>
              <a:chExt cx="5177439" cy="2257492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5177439" cy="2257492"/>
              </a:xfrm>
              <a:custGeom>
                <a:avLst/>
                <a:gdLst/>
                <a:ahLst/>
                <a:cxnLst/>
                <a:rect l="l" t="t" r="r" b="b"/>
                <a:pathLst>
                  <a:path w="5177439" h="2257492">
                    <a:moveTo>
                      <a:pt x="5052979" y="2257492"/>
                    </a:moveTo>
                    <a:lnTo>
                      <a:pt x="124460" y="2257492"/>
                    </a:lnTo>
                    <a:cubicBezTo>
                      <a:pt x="55880" y="2257492"/>
                      <a:pt x="0" y="2201612"/>
                      <a:pt x="0" y="213303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052979" y="0"/>
                    </a:lnTo>
                    <a:cubicBezTo>
                      <a:pt x="5121559" y="0"/>
                      <a:pt x="5177439" y="55880"/>
                      <a:pt x="5177439" y="124460"/>
                    </a:cubicBezTo>
                    <a:lnTo>
                      <a:pt x="5177439" y="2133032"/>
                    </a:lnTo>
                    <a:cubicBezTo>
                      <a:pt x="5177439" y="2201612"/>
                      <a:pt x="5121559" y="2257492"/>
                      <a:pt x="5052979" y="22574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  <p:grpSp>
          <p:nvGrpSpPr>
            <p:cNvPr id="5" name="Group 5"/>
            <p:cNvGrpSpPr/>
            <p:nvPr/>
          </p:nvGrpSpPr>
          <p:grpSpPr>
            <a:xfrm>
              <a:off x="510332" y="482905"/>
              <a:ext cx="347112" cy="347112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4B6FED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996383" y="482905"/>
              <a:ext cx="347112" cy="347112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482434" y="482905"/>
              <a:ext cx="347112" cy="347112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52544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</p:grpSp>
      <p:sp>
        <p:nvSpPr>
          <p:cNvPr id="11" name="Freeform 11"/>
          <p:cNvSpPr/>
          <p:nvPr/>
        </p:nvSpPr>
        <p:spPr>
          <a:xfrm>
            <a:off x="16872896" y="8561901"/>
            <a:ext cx="706759" cy="706759"/>
          </a:xfrm>
          <a:custGeom>
            <a:avLst/>
            <a:gdLst/>
            <a:ahLst/>
            <a:cxnLst/>
            <a:rect l="l" t="t" r="r" b="b"/>
            <a:pathLst>
              <a:path w="706759" h="706759">
                <a:moveTo>
                  <a:pt x="0" y="0"/>
                </a:moveTo>
                <a:lnTo>
                  <a:pt x="706759" y="0"/>
                </a:lnTo>
                <a:lnTo>
                  <a:pt x="706759" y="706759"/>
                </a:lnTo>
                <a:lnTo>
                  <a:pt x="0" y="7067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13708198" y="4363712"/>
            <a:ext cx="7036156" cy="345411"/>
          </a:xfrm>
          <a:custGeom>
            <a:avLst/>
            <a:gdLst/>
            <a:ahLst/>
            <a:cxnLst/>
            <a:rect l="l" t="t" r="r" b="b"/>
            <a:pathLst>
              <a:path w="7036156" h="345411">
                <a:moveTo>
                  <a:pt x="0" y="0"/>
                </a:moveTo>
                <a:lnTo>
                  <a:pt x="7036156" y="0"/>
                </a:lnTo>
                <a:lnTo>
                  <a:pt x="7036156" y="345411"/>
                </a:lnTo>
                <a:lnTo>
                  <a:pt x="0" y="3454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3" name="Group 13"/>
          <p:cNvGrpSpPr/>
          <p:nvPr/>
        </p:nvGrpSpPr>
        <p:grpSpPr>
          <a:xfrm>
            <a:off x="1028700" y="8106982"/>
            <a:ext cx="15305568" cy="1161678"/>
            <a:chOff x="0" y="0"/>
            <a:chExt cx="20407424" cy="1548905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20407424" cy="1548905"/>
              <a:chOff x="0" y="0"/>
              <a:chExt cx="14198090" cy="1077622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4199360" cy="1077622"/>
              </a:xfrm>
              <a:custGeom>
                <a:avLst/>
                <a:gdLst/>
                <a:ahLst/>
                <a:cxnLst/>
                <a:rect l="l" t="t" r="r" b="b"/>
                <a:pathLst>
                  <a:path w="14199360" h="1077622">
                    <a:moveTo>
                      <a:pt x="13645640" y="1077622"/>
                    </a:moveTo>
                    <a:lnTo>
                      <a:pt x="553720" y="1077622"/>
                    </a:lnTo>
                    <a:cubicBezTo>
                      <a:pt x="247650" y="1077622"/>
                      <a:pt x="0" y="836359"/>
                      <a:pt x="0" y="539427"/>
                    </a:cubicBezTo>
                    <a:cubicBezTo>
                      <a:pt x="0" y="241257"/>
                      <a:pt x="247650" y="0"/>
                      <a:pt x="553720" y="0"/>
                    </a:cubicBezTo>
                    <a:lnTo>
                      <a:pt x="13645640" y="0"/>
                    </a:lnTo>
                    <a:cubicBezTo>
                      <a:pt x="13951710" y="0"/>
                      <a:pt x="14199360" y="241257"/>
                      <a:pt x="14199360" y="539427"/>
                    </a:cubicBezTo>
                    <a:cubicBezTo>
                      <a:pt x="14198090" y="836359"/>
                      <a:pt x="13950440" y="1077622"/>
                      <a:pt x="13645640" y="1077622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3839865" y="333740"/>
              <a:ext cx="12902148" cy="805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152544"/>
                  </a:solidFill>
                  <a:latin typeface="Nanum Gothic"/>
                </a:rPr>
                <a:t>2022182018 서가은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15161342" y="8327584"/>
            <a:ext cx="720475" cy="720475"/>
          </a:xfrm>
          <a:custGeom>
            <a:avLst/>
            <a:gdLst/>
            <a:ahLst/>
            <a:cxnLst/>
            <a:rect l="l" t="t" r="r" b="b"/>
            <a:pathLst>
              <a:path w="720475" h="720475">
                <a:moveTo>
                  <a:pt x="0" y="0"/>
                </a:moveTo>
                <a:lnTo>
                  <a:pt x="720475" y="0"/>
                </a:lnTo>
                <a:lnTo>
                  <a:pt x="720475" y="720474"/>
                </a:lnTo>
                <a:lnTo>
                  <a:pt x="0" y="720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TextBox 18"/>
          <p:cNvSpPr txBox="1"/>
          <p:nvPr/>
        </p:nvSpPr>
        <p:spPr>
          <a:xfrm>
            <a:off x="1524001" y="3299120"/>
            <a:ext cx="14249400" cy="1936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5120"/>
              </a:lnSpc>
            </a:pPr>
            <a:r>
              <a:rPr lang="en-US" sz="13000" dirty="0" err="1">
                <a:solidFill>
                  <a:srgbClr val="152544"/>
                </a:solidFill>
                <a:ea typeface="DoHyeon Bold"/>
              </a:rPr>
              <a:t>알파인</a:t>
            </a:r>
            <a:r>
              <a:rPr lang="en-US" sz="13000" dirty="0">
                <a:solidFill>
                  <a:srgbClr val="152544"/>
                </a:solidFill>
                <a:ea typeface="DoHyeon Bold"/>
              </a:rPr>
              <a:t> </a:t>
            </a:r>
            <a:r>
              <a:rPr lang="en-US" sz="13000" dirty="0" err="1">
                <a:solidFill>
                  <a:srgbClr val="152544"/>
                </a:solidFill>
                <a:ea typeface="DoHyeon Bold"/>
              </a:rPr>
              <a:t>스키</a:t>
            </a:r>
            <a:r>
              <a:rPr lang="en-US" sz="13000" dirty="0">
                <a:solidFill>
                  <a:srgbClr val="152544"/>
                </a:solidFill>
                <a:ea typeface="DoHyeon Bold"/>
              </a:rPr>
              <a:t> </a:t>
            </a:r>
            <a:r>
              <a:rPr lang="en-US" sz="13000" dirty="0" err="1">
                <a:solidFill>
                  <a:srgbClr val="152544"/>
                </a:solidFill>
                <a:ea typeface="DoHyeon Bold"/>
              </a:rPr>
              <a:t>대회전</a:t>
            </a:r>
            <a:endParaRPr lang="en-US" sz="13000" dirty="0">
              <a:solidFill>
                <a:srgbClr val="152544"/>
              </a:solidFill>
              <a:ea typeface="DoHyeon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5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115041" y="1104397"/>
            <a:ext cx="9118160" cy="8153903"/>
            <a:chOff x="0" y="0"/>
            <a:chExt cx="3084415" cy="27582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415" cy="2758234"/>
            </a:xfrm>
            <a:custGeom>
              <a:avLst/>
              <a:gdLst/>
              <a:ahLst/>
              <a:cxnLst/>
              <a:rect l="l" t="t" r="r" b="b"/>
              <a:pathLst>
                <a:path w="3084415" h="2758234">
                  <a:moveTo>
                    <a:pt x="2959955" y="2758234"/>
                  </a:moveTo>
                  <a:lnTo>
                    <a:pt x="124460" y="2758234"/>
                  </a:lnTo>
                  <a:cubicBezTo>
                    <a:pt x="55880" y="2758234"/>
                    <a:pt x="0" y="2702354"/>
                    <a:pt x="0" y="26337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959955" y="0"/>
                  </a:lnTo>
                  <a:cubicBezTo>
                    <a:pt x="3028535" y="0"/>
                    <a:pt x="3084415" y="55880"/>
                    <a:pt x="3084415" y="124460"/>
                  </a:cubicBezTo>
                  <a:lnTo>
                    <a:pt x="3084415" y="2633774"/>
                  </a:lnTo>
                  <a:cubicBezTo>
                    <a:pt x="3084415" y="2702354"/>
                    <a:pt x="3028535" y="2758234"/>
                    <a:pt x="2959955" y="2758234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6998439" y="8984932"/>
            <a:ext cx="706759" cy="706759"/>
          </a:xfrm>
          <a:custGeom>
            <a:avLst/>
            <a:gdLst/>
            <a:ahLst/>
            <a:cxnLst/>
            <a:rect l="l" t="t" r="r" b="b"/>
            <a:pathLst>
              <a:path w="706759" h="706759">
                <a:moveTo>
                  <a:pt x="0" y="0"/>
                </a:moveTo>
                <a:lnTo>
                  <a:pt x="706759" y="0"/>
                </a:lnTo>
                <a:lnTo>
                  <a:pt x="706759" y="706760"/>
                </a:lnTo>
                <a:lnTo>
                  <a:pt x="0" y="70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675320" y="8984932"/>
            <a:ext cx="706759" cy="706759"/>
          </a:xfrm>
          <a:custGeom>
            <a:avLst/>
            <a:gdLst/>
            <a:ahLst/>
            <a:cxnLst/>
            <a:rect l="l" t="t" r="r" b="b"/>
            <a:pathLst>
              <a:path w="706759" h="706759">
                <a:moveTo>
                  <a:pt x="706760" y="0"/>
                </a:moveTo>
                <a:lnTo>
                  <a:pt x="0" y="0"/>
                </a:lnTo>
                <a:lnTo>
                  <a:pt x="0" y="706760"/>
                </a:lnTo>
                <a:lnTo>
                  <a:pt x="706760" y="706760"/>
                </a:lnTo>
                <a:lnTo>
                  <a:pt x="70676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7497790" y="1433802"/>
            <a:ext cx="989410" cy="260334"/>
            <a:chOff x="0" y="0"/>
            <a:chExt cx="1319213" cy="347112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347112" cy="347112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4B6FED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486051" y="0"/>
              <a:ext cx="347112" cy="347112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972102" y="0"/>
              <a:ext cx="347112" cy="34711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52544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</p:grpSp>
      <p:sp>
        <p:nvSpPr>
          <p:cNvPr id="13" name="Freeform 13"/>
          <p:cNvSpPr/>
          <p:nvPr/>
        </p:nvSpPr>
        <p:spPr>
          <a:xfrm>
            <a:off x="675320" y="1812091"/>
            <a:ext cx="3404928" cy="6738515"/>
          </a:xfrm>
          <a:custGeom>
            <a:avLst/>
            <a:gdLst/>
            <a:ahLst/>
            <a:cxnLst/>
            <a:rect l="l" t="t" r="r" b="b"/>
            <a:pathLst>
              <a:path w="3404928" h="6738515">
                <a:moveTo>
                  <a:pt x="0" y="0"/>
                </a:moveTo>
                <a:lnTo>
                  <a:pt x="3404928" y="0"/>
                </a:lnTo>
                <a:lnTo>
                  <a:pt x="3404928" y="6738515"/>
                </a:lnTo>
                <a:lnTo>
                  <a:pt x="0" y="67385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Freeform 14"/>
          <p:cNvSpPr/>
          <p:nvPr/>
        </p:nvSpPr>
        <p:spPr>
          <a:xfrm>
            <a:off x="4219926" y="2006235"/>
            <a:ext cx="2720104" cy="2051412"/>
          </a:xfrm>
          <a:custGeom>
            <a:avLst/>
            <a:gdLst/>
            <a:ahLst/>
            <a:cxnLst/>
            <a:rect l="l" t="t" r="r" b="b"/>
            <a:pathLst>
              <a:path w="2720104" h="2051412">
                <a:moveTo>
                  <a:pt x="0" y="0"/>
                </a:moveTo>
                <a:lnTo>
                  <a:pt x="2720104" y="0"/>
                </a:lnTo>
                <a:lnTo>
                  <a:pt x="2720104" y="2051411"/>
                </a:lnTo>
                <a:lnTo>
                  <a:pt x="0" y="20514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5" name="Freeform 15"/>
          <p:cNvSpPr/>
          <p:nvPr/>
        </p:nvSpPr>
        <p:spPr>
          <a:xfrm>
            <a:off x="4255260" y="4446244"/>
            <a:ext cx="2684770" cy="1381182"/>
          </a:xfrm>
          <a:custGeom>
            <a:avLst/>
            <a:gdLst/>
            <a:ahLst/>
            <a:cxnLst/>
            <a:rect l="l" t="t" r="r" b="b"/>
            <a:pathLst>
              <a:path w="2684770" h="1381182">
                <a:moveTo>
                  <a:pt x="0" y="0"/>
                </a:moveTo>
                <a:lnTo>
                  <a:pt x="2684770" y="0"/>
                </a:lnTo>
                <a:lnTo>
                  <a:pt x="2684770" y="1381182"/>
                </a:lnTo>
                <a:lnTo>
                  <a:pt x="0" y="13811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>
            <a:off x="4255260" y="6185438"/>
            <a:ext cx="2684770" cy="2097333"/>
          </a:xfrm>
          <a:custGeom>
            <a:avLst/>
            <a:gdLst/>
            <a:ahLst/>
            <a:cxnLst/>
            <a:rect l="l" t="t" r="r" b="b"/>
            <a:pathLst>
              <a:path w="2684770" h="2097333">
                <a:moveTo>
                  <a:pt x="0" y="0"/>
                </a:moveTo>
                <a:lnTo>
                  <a:pt x="2684770" y="0"/>
                </a:lnTo>
                <a:lnTo>
                  <a:pt x="2684770" y="2097333"/>
                </a:lnTo>
                <a:lnTo>
                  <a:pt x="0" y="209733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7" name="Group 17"/>
          <p:cNvGrpSpPr/>
          <p:nvPr/>
        </p:nvGrpSpPr>
        <p:grpSpPr>
          <a:xfrm>
            <a:off x="7258918" y="2465025"/>
            <a:ext cx="8846404" cy="5343620"/>
            <a:chOff x="0" y="0"/>
            <a:chExt cx="11795206" cy="7124826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171450"/>
              <a:ext cx="11795206" cy="1631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152544"/>
                  </a:solidFill>
                  <a:ea typeface="DoHyeon Bold"/>
                </a:rPr>
                <a:t>게임 컨셉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874690"/>
              <a:ext cx="11795206" cy="5250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510"/>
                </a:lnSpc>
              </a:pPr>
              <a:r>
                <a:rPr lang="en-US" sz="2700">
                  <a:solidFill>
                    <a:srgbClr val="152544"/>
                  </a:solidFill>
                  <a:ea typeface="Nanum Gothic"/>
                </a:rPr>
                <a:t>알파인 스키 대회전을 모티브로 하여 만들었다.</a:t>
              </a:r>
            </a:p>
            <a:p>
              <a:pPr algn="just">
                <a:lnSpc>
                  <a:spcPts val="3510"/>
                </a:lnSpc>
              </a:pPr>
              <a:endParaRPr lang="en-US" sz="2700">
                <a:solidFill>
                  <a:srgbClr val="152544"/>
                </a:solidFill>
                <a:ea typeface="Nanum Gothic"/>
              </a:endParaRPr>
            </a:p>
            <a:p>
              <a:pPr algn="just">
                <a:lnSpc>
                  <a:spcPts val="3510"/>
                </a:lnSpc>
              </a:pPr>
              <a:r>
                <a:rPr lang="en-US" sz="2700">
                  <a:solidFill>
                    <a:srgbClr val="152544"/>
                  </a:solidFill>
                  <a:ea typeface="Nanum Gothic"/>
                </a:rPr>
                <a:t>종스크롤 게임, 타이밍에 맞춰서 캐릭터를 조종하여,</a:t>
              </a:r>
            </a:p>
            <a:p>
              <a:pPr algn="just">
                <a:lnSpc>
                  <a:spcPts val="3510"/>
                </a:lnSpc>
              </a:pPr>
              <a:r>
                <a:rPr lang="en-US" sz="2700">
                  <a:solidFill>
                    <a:srgbClr val="152544"/>
                  </a:solidFill>
                  <a:ea typeface="Nanum Gothic"/>
                </a:rPr>
                <a:t>양 기문 사이를 통과해야 하는 게임이다.</a:t>
              </a:r>
            </a:p>
            <a:p>
              <a:pPr algn="just">
                <a:lnSpc>
                  <a:spcPts val="3510"/>
                </a:lnSpc>
              </a:pPr>
              <a:r>
                <a:rPr lang="en-US" sz="2700">
                  <a:solidFill>
                    <a:srgbClr val="152544"/>
                  </a:solidFill>
                  <a:ea typeface="Nanum Gothic"/>
                </a:rPr>
                <a:t>화면 가장자리에 닿으면 안되기에,</a:t>
              </a:r>
            </a:p>
            <a:p>
              <a:pPr algn="just">
                <a:lnSpc>
                  <a:spcPts val="3510"/>
                </a:lnSpc>
              </a:pPr>
              <a:r>
                <a:rPr lang="en-US" sz="2700">
                  <a:solidFill>
                    <a:srgbClr val="152544"/>
                  </a:solidFill>
                  <a:ea typeface="Nanum Gothic"/>
                </a:rPr>
                <a:t>계속 좌우로 움직여야 하는 집중도가 필요한 게임이다.</a:t>
              </a:r>
            </a:p>
            <a:p>
              <a:pPr algn="just">
                <a:lnSpc>
                  <a:spcPts val="3510"/>
                </a:lnSpc>
              </a:pPr>
              <a:endParaRPr lang="en-US" sz="2700">
                <a:solidFill>
                  <a:srgbClr val="152544"/>
                </a:solidFill>
                <a:ea typeface="Nanum Gothic"/>
              </a:endParaRPr>
            </a:p>
            <a:p>
              <a:pPr algn="just">
                <a:lnSpc>
                  <a:spcPts val="3510"/>
                </a:lnSpc>
              </a:pPr>
              <a:r>
                <a:rPr lang="en-US" sz="2700">
                  <a:solidFill>
                    <a:srgbClr val="152544"/>
                  </a:solidFill>
                  <a:ea typeface="Nanum Gothic"/>
                </a:rPr>
                <a:t>참고 게임1 : 마리오와 소닉 밴쿠버 동계 올림픽 – 알파인 스키</a:t>
              </a:r>
            </a:p>
            <a:p>
              <a:pPr algn="just">
                <a:lnSpc>
                  <a:spcPts val="3510"/>
                </a:lnSpc>
              </a:pPr>
              <a:r>
                <a:rPr lang="en-US" sz="2700">
                  <a:solidFill>
                    <a:srgbClr val="152544"/>
                  </a:solidFill>
                  <a:ea typeface="Nanum Gothic"/>
                </a:rPr>
                <a:t>참고 게임2 : 미니게임 천국 - 돌아돌아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5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1028700" y="2217385"/>
            <a:ext cx="7678539" cy="431917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168828" y="952500"/>
            <a:ext cx="3950345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ea typeface="Nanum Gothic"/>
              </a:rPr>
              <a:t>예시 게임 진행 영상 </a:t>
            </a:r>
          </a:p>
        </p:txBody>
      </p:sp>
      <p:pic>
        <p:nvPicPr>
          <p:cNvPr id="4" name="Picture 4"/>
          <p:cNvPicPr>
            <a:picLocks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9693099" y="2248980"/>
            <a:ext cx="7566201" cy="4255988"/>
          </a:xfrm>
          <a:prstGeom prst="rect">
            <a:avLst/>
          </a:prstGeom>
        </p:spPr>
      </p:pic>
      <p:pic>
        <p:nvPicPr>
          <p:cNvPr id="5" name="온라인 미디어 4" title="미니게임천국 돌아돌아 98만점 공략">
            <a:hlinkClick r:id="" action="ppaction://media"/>
            <a:extLst>
              <a:ext uri="{FF2B5EF4-FFF2-40B4-BE49-F238E27FC236}">
                <a16:creationId xmlns:a16="http://schemas.microsoft.com/office/drawing/2014/main" id="{E09D6030-435E-3AFA-B6A2-659D582DFEF1}"/>
              </a:ext>
            </a:extLst>
          </p:cNvPr>
          <p:cNvPicPr>
            <a:picLocks noRot="1" noChangeAspect="1"/>
          </p:cNvPicPr>
          <p:nvPr>
            <a:videoFile r:link="rId3"/>
          </p:nvPr>
        </p:nvPicPr>
        <p:blipFill>
          <a:blip r:embed="rId7"/>
          <a:stretch>
            <a:fillRect/>
          </a:stretch>
        </p:blipFill>
        <p:spPr>
          <a:xfrm>
            <a:off x="1028700" y="2217385"/>
            <a:ext cx="7678539" cy="4338375"/>
          </a:xfrm>
          <a:prstGeom prst="rect">
            <a:avLst/>
          </a:prstGeom>
        </p:spPr>
      </p:pic>
      <p:pic>
        <p:nvPicPr>
          <p:cNvPr id="6" name="온라인 미디어 5" title="마리오와소닉 벤쿠버동계올림픽wii 알파인스키 활강">
            <a:hlinkClick r:id="" action="ppaction://media"/>
            <a:extLst>
              <a:ext uri="{FF2B5EF4-FFF2-40B4-BE49-F238E27FC236}">
                <a16:creationId xmlns:a16="http://schemas.microsoft.com/office/drawing/2014/main" id="{03CF3A44-C539-2FC2-B3BD-3C4DDFEE30C5}"/>
              </a:ext>
            </a:extLst>
          </p:cNvPr>
          <p:cNvPicPr>
            <a:picLocks noRot="1" noChangeAspect="1"/>
          </p:cNvPicPr>
          <p:nvPr>
            <a:videoFile r:link="rId4"/>
          </p:nvPr>
        </p:nvPicPr>
        <p:blipFill>
          <a:blip r:embed="rId8"/>
          <a:stretch>
            <a:fillRect/>
          </a:stretch>
        </p:blipFill>
        <p:spPr>
          <a:xfrm>
            <a:off x="9693099" y="2248980"/>
            <a:ext cx="7566201" cy="42749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537530" y="3452160"/>
            <a:ext cx="4889686" cy="3382680"/>
          </a:xfrm>
          <a:custGeom>
            <a:avLst/>
            <a:gdLst/>
            <a:ahLst/>
            <a:cxnLst/>
            <a:rect l="l" t="t" r="r" b="b"/>
            <a:pathLst>
              <a:path w="4889686" h="3382680">
                <a:moveTo>
                  <a:pt x="0" y="0"/>
                </a:moveTo>
                <a:lnTo>
                  <a:pt x="4889686" y="0"/>
                </a:lnTo>
                <a:lnTo>
                  <a:pt x="4889686" y="3382680"/>
                </a:lnTo>
                <a:lnTo>
                  <a:pt x="0" y="3382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7071377" y="2722106"/>
            <a:ext cx="3765905" cy="4842789"/>
          </a:xfrm>
          <a:custGeom>
            <a:avLst/>
            <a:gdLst/>
            <a:ahLst/>
            <a:cxnLst/>
            <a:rect l="l" t="t" r="r" b="b"/>
            <a:pathLst>
              <a:path w="3765905" h="4842789">
                <a:moveTo>
                  <a:pt x="0" y="0"/>
                </a:moveTo>
                <a:lnTo>
                  <a:pt x="3765906" y="0"/>
                </a:lnTo>
                <a:lnTo>
                  <a:pt x="3765906" y="4842788"/>
                </a:lnTo>
                <a:lnTo>
                  <a:pt x="0" y="48427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1784406" y="7862235"/>
            <a:ext cx="4145245" cy="1396065"/>
            <a:chOff x="0" y="0"/>
            <a:chExt cx="5526993" cy="1861420"/>
          </a:xfrm>
        </p:grpSpPr>
        <p:sp>
          <p:nvSpPr>
            <p:cNvPr id="6" name="TextBox 6"/>
            <p:cNvSpPr txBox="1"/>
            <p:nvPr/>
          </p:nvSpPr>
          <p:spPr>
            <a:xfrm>
              <a:off x="0" y="688293"/>
              <a:ext cx="5526993" cy="11734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152544"/>
                  </a:solidFill>
                  <a:ea typeface="Nanum Gothic"/>
                </a:rPr>
                <a:t>난이도에 따라 경로 거리와 시작 속도가 달라진다.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5526993" cy="508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152544"/>
                  </a:solidFill>
                  <a:ea typeface="Nanum Gothic Bold"/>
                </a:rPr>
                <a:t>난이도 설정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071377" y="7862235"/>
            <a:ext cx="4145245" cy="2310465"/>
            <a:chOff x="0" y="0"/>
            <a:chExt cx="5526993" cy="3080620"/>
          </a:xfrm>
        </p:grpSpPr>
        <p:sp>
          <p:nvSpPr>
            <p:cNvPr id="9" name="TextBox 9"/>
            <p:cNvSpPr txBox="1"/>
            <p:nvPr/>
          </p:nvSpPr>
          <p:spPr>
            <a:xfrm>
              <a:off x="0" y="688293"/>
              <a:ext cx="5526993" cy="2392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152544"/>
                  </a:solidFill>
                  <a:ea typeface="Nanum Gothic"/>
                </a:rPr>
                <a:t>게임 시작시 플레이어는 부스터를 모으고 출발한다. 부스터 게이지에 맞춰서 출발하면 돌진 효과를 얻는다.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5526993" cy="508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152544"/>
                  </a:solidFill>
                  <a:ea typeface="Nanum Gothic Bold"/>
                </a:rPr>
                <a:t>시작 화면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358348" y="7862235"/>
            <a:ext cx="4289231" cy="2310465"/>
            <a:chOff x="0" y="0"/>
            <a:chExt cx="5718975" cy="308062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688293"/>
              <a:ext cx="5718975" cy="2392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152544"/>
                  </a:solidFill>
                  <a:ea typeface="Nanum Gothic"/>
                </a:rPr>
                <a:t>플레이어는 양 기문 사이를 통과해야 한다. 캐릭터는 계속 좌 또는 우 방향으로 이동하며, 화면 가장자리에 닿지 않도록 해야한다.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5718975" cy="508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152544"/>
                  </a:solidFill>
                  <a:ea typeface="Nanum Gothic Bold"/>
                </a:rPr>
                <a:t>플레이 화면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624995" y="857250"/>
            <a:ext cx="13038010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>
                <a:solidFill>
                  <a:srgbClr val="152544"/>
                </a:solidFill>
                <a:ea typeface="DoHyeon Bold"/>
              </a:rPr>
              <a:t>게임 진행 흐름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A2A619C-06A2-F045-D533-6B72025D4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1453" y="2755898"/>
            <a:ext cx="3765905" cy="4808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9887" y="2741723"/>
            <a:ext cx="3730618" cy="5048770"/>
          </a:xfrm>
          <a:custGeom>
            <a:avLst/>
            <a:gdLst/>
            <a:ahLst/>
            <a:cxnLst/>
            <a:rect l="l" t="t" r="r" b="b"/>
            <a:pathLst>
              <a:path w="3730618" h="5048770">
                <a:moveTo>
                  <a:pt x="0" y="0"/>
                </a:moveTo>
                <a:lnTo>
                  <a:pt x="3730618" y="0"/>
                </a:lnTo>
                <a:lnTo>
                  <a:pt x="3730618" y="5048770"/>
                </a:lnTo>
                <a:lnTo>
                  <a:pt x="0" y="50487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6307049" y="2741723"/>
            <a:ext cx="3916474" cy="4905286"/>
          </a:xfrm>
          <a:custGeom>
            <a:avLst/>
            <a:gdLst/>
            <a:ahLst/>
            <a:cxnLst/>
            <a:rect l="l" t="t" r="r" b="b"/>
            <a:pathLst>
              <a:path w="3916474" h="4905286">
                <a:moveTo>
                  <a:pt x="0" y="0"/>
                </a:moveTo>
                <a:lnTo>
                  <a:pt x="3916473" y="0"/>
                </a:lnTo>
                <a:lnTo>
                  <a:pt x="3916473" y="4905287"/>
                </a:lnTo>
                <a:lnTo>
                  <a:pt x="0" y="49052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 rot="-5400000">
            <a:off x="12992137" y="1221271"/>
            <a:ext cx="2213327" cy="6729409"/>
          </a:xfrm>
          <a:custGeom>
            <a:avLst/>
            <a:gdLst/>
            <a:ahLst/>
            <a:cxnLst/>
            <a:rect l="l" t="t" r="r" b="b"/>
            <a:pathLst>
              <a:path w="2213327" h="6729409">
                <a:moveTo>
                  <a:pt x="0" y="0"/>
                </a:moveTo>
                <a:lnTo>
                  <a:pt x="2213327" y="0"/>
                </a:lnTo>
                <a:lnTo>
                  <a:pt x="2213327" y="6729409"/>
                </a:lnTo>
                <a:lnTo>
                  <a:pt x="0" y="67294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1600201" y="7840804"/>
            <a:ext cx="4419599" cy="1886867"/>
            <a:chOff x="-172915" y="-28575"/>
            <a:chExt cx="5892799" cy="2515823"/>
          </a:xfrm>
        </p:grpSpPr>
        <p:sp>
          <p:nvSpPr>
            <p:cNvPr id="6" name="TextBox 6"/>
            <p:cNvSpPr txBox="1"/>
            <p:nvPr/>
          </p:nvSpPr>
          <p:spPr>
            <a:xfrm>
              <a:off x="-172915" y="688293"/>
              <a:ext cx="5892799" cy="17989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초반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부스터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또는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별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아이템을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먹을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시에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캐릭터의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크기와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속도가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빨라지고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,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기문들을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부시고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 </a:t>
              </a:r>
              <a:r>
                <a:rPr lang="en-US" sz="2400" dirty="0" err="1">
                  <a:solidFill>
                    <a:srgbClr val="152544"/>
                  </a:solidFill>
                  <a:ea typeface="Nanum Gothic"/>
                </a:rPr>
                <a:t>다닌다</a:t>
              </a:r>
              <a:r>
                <a:rPr lang="en-US" sz="2400" dirty="0">
                  <a:solidFill>
                    <a:srgbClr val="152544"/>
                  </a:solidFill>
                  <a:ea typeface="Nanum Gothic"/>
                </a:rPr>
                <a:t>.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5526993" cy="508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152544"/>
                  </a:solidFill>
                  <a:ea typeface="Nanum Gothic Bold"/>
                </a:rPr>
                <a:t>무적 효과 (부스터)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307049" y="7790493"/>
            <a:ext cx="4145245" cy="938865"/>
            <a:chOff x="0" y="0"/>
            <a:chExt cx="5526993" cy="1251820"/>
          </a:xfrm>
        </p:grpSpPr>
        <p:sp>
          <p:nvSpPr>
            <p:cNvPr id="9" name="TextBox 9"/>
            <p:cNvSpPr txBox="1"/>
            <p:nvPr/>
          </p:nvSpPr>
          <p:spPr>
            <a:xfrm>
              <a:off x="0" y="688293"/>
              <a:ext cx="5526993" cy="5638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152544"/>
                  </a:solidFill>
                  <a:ea typeface="Nanum Gothic"/>
                </a:rPr>
                <a:t>결승선에 도달하면 게임 끝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5526993" cy="508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152544"/>
                  </a:solidFill>
                  <a:ea typeface="Nanum Gothic Bold"/>
                </a:rPr>
                <a:t>게임 끝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624995" y="857250"/>
            <a:ext cx="13038010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>
                <a:solidFill>
                  <a:srgbClr val="152544"/>
                </a:solidFill>
                <a:ea typeface="DoHyeon Bold"/>
              </a:rPr>
              <a:t>게임 진행 흐름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339778" y="2880289"/>
            <a:ext cx="1518047" cy="441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2400" dirty="0" err="1">
                <a:solidFill>
                  <a:srgbClr val="152544"/>
                </a:solidFill>
                <a:ea typeface="Nanum Gothic"/>
              </a:rPr>
              <a:t>아이템</a:t>
            </a:r>
            <a:r>
              <a:rPr lang="en-US" sz="2400" dirty="0">
                <a:solidFill>
                  <a:srgbClr val="152544"/>
                </a:solidFill>
                <a:ea typeface="Nanum Gothic"/>
              </a:rPr>
              <a:t> </a:t>
            </a:r>
            <a:r>
              <a:rPr lang="en-US" sz="2400" dirty="0" err="1">
                <a:solidFill>
                  <a:srgbClr val="152544"/>
                </a:solidFill>
                <a:ea typeface="Nanum Gothic"/>
              </a:rPr>
              <a:t>설명</a:t>
            </a:r>
            <a:endParaRPr lang="en-US" sz="2400" dirty="0">
              <a:solidFill>
                <a:srgbClr val="152544"/>
              </a:solidFill>
              <a:ea typeface="Nanum Gothic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F6E996-CB76-44D5-1ABE-E84E1ABA8B51}"/>
              </a:ext>
            </a:extLst>
          </p:cNvPr>
          <p:cNvSpPr txBox="1"/>
          <p:nvPr/>
        </p:nvSpPr>
        <p:spPr>
          <a:xfrm>
            <a:off x="13339778" y="5800184"/>
            <a:ext cx="1518047" cy="425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2400" dirty="0">
                <a:solidFill>
                  <a:srgbClr val="152544"/>
                </a:solidFill>
                <a:ea typeface="Nanum Gothic"/>
              </a:rPr>
              <a:t>&lt; UI &gt;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EE9C854E-D096-AD08-8C45-F63929A147AB}"/>
              </a:ext>
            </a:extLst>
          </p:cNvPr>
          <p:cNvSpPr txBox="1"/>
          <p:nvPr/>
        </p:nvSpPr>
        <p:spPr>
          <a:xfrm>
            <a:off x="10734096" y="6398725"/>
            <a:ext cx="6868103" cy="13492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ko-KR" altLang="en-US" sz="2400" dirty="0">
                <a:solidFill>
                  <a:srgbClr val="152544"/>
                </a:solidFill>
                <a:ea typeface="Nanum Gothic"/>
              </a:rPr>
              <a:t>생명 </a:t>
            </a:r>
            <a:r>
              <a:rPr lang="en-US" altLang="ko-KR" sz="2400" dirty="0">
                <a:solidFill>
                  <a:srgbClr val="152544"/>
                </a:solidFill>
                <a:ea typeface="Nanum Gothic"/>
              </a:rPr>
              <a:t>UI : </a:t>
            </a:r>
            <a:r>
              <a:rPr lang="ko-KR" altLang="en-US" sz="2400" dirty="0">
                <a:solidFill>
                  <a:srgbClr val="152544"/>
                </a:solidFill>
                <a:ea typeface="Nanum Gothic"/>
              </a:rPr>
              <a:t>플레이어의 생명 개수를 나타낸다</a:t>
            </a:r>
            <a:r>
              <a:rPr lang="en-US" altLang="ko-KR" sz="2400" dirty="0">
                <a:solidFill>
                  <a:srgbClr val="152544"/>
                </a:solidFill>
                <a:ea typeface="Nanum Gothic"/>
              </a:rPr>
              <a:t>.</a:t>
            </a:r>
          </a:p>
          <a:p>
            <a:pPr algn="ctr">
              <a:lnSpc>
                <a:spcPts val="3600"/>
              </a:lnSpc>
            </a:pPr>
            <a:r>
              <a:rPr lang="ko-KR" altLang="en-US" sz="2400" dirty="0">
                <a:solidFill>
                  <a:srgbClr val="152544"/>
                </a:solidFill>
                <a:ea typeface="Nanum Gothic"/>
              </a:rPr>
              <a:t>점수 </a:t>
            </a:r>
            <a:r>
              <a:rPr lang="en-US" altLang="ko-KR" sz="2400" dirty="0">
                <a:solidFill>
                  <a:srgbClr val="152544"/>
                </a:solidFill>
                <a:ea typeface="Nanum Gothic"/>
              </a:rPr>
              <a:t>UI</a:t>
            </a:r>
            <a:r>
              <a:rPr lang="ko-KR" altLang="en-US" sz="2400" dirty="0">
                <a:solidFill>
                  <a:srgbClr val="152544"/>
                </a:solidFill>
                <a:ea typeface="Nanum Gothic"/>
              </a:rPr>
              <a:t> </a:t>
            </a:r>
            <a:r>
              <a:rPr lang="en-US" altLang="ko-KR" sz="2400" dirty="0">
                <a:solidFill>
                  <a:srgbClr val="152544"/>
                </a:solidFill>
                <a:ea typeface="Nanum Gothic"/>
              </a:rPr>
              <a:t>:</a:t>
            </a:r>
            <a:r>
              <a:rPr lang="ko-KR" altLang="en-US" sz="2400" dirty="0">
                <a:solidFill>
                  <a:srgbClr val="152544"/>
                </a:solidFill>
                <a:ea typeface="Nanum Gothic"/>
              </a:rPr>
              <a:t> 플레이어가 얻은 점수량을 나타낸다</a:t>
            </a:r>
            <a:r>
              <a:rPr lang="en-US" altLang="ko-KR" sz="2400" dirty="0">
                <a:solidFill>
                  <a:srgbClr val="152544"/>
                </a:solidFill>
                <a:ea typeface="Nanum Gothic"/>
              </a:rPr>
              <a:t>.</a:t>
            </a:r>
          </a:p>
          <a:p>
            <a:pPr algn="ctr">
              <a:lnSpc>
                <a:spcPts val="3600"/>
              </a:lnSpc>
            </a:pPr>
            <a:r>
              <a:rPr lang="ko-KR" altLang="en-US" sz="2400" dirty="0" err="1">
                <a:solidFill>
                  <a:srgbClr val="152544"/>
                </a:solidFill>
                <a:ea typeface="Nanum Gothic"/>
              </a:rPr>
              <a:t>미니맵</a:t>
            </a:r>
            <a:r>
              <a:rPr lang="ko-KR" altLang="en-US" sz="2400" dirty="0">
                <a:solidFill>
                  <a:srgbClr val="152544"/>
                </a:solidFill>
                <a:ea typeface="Nanum Gothic"/>
              </a:rPr>
              <a:t> 및 거리 </a:t>
            </a:r>
            <a:r>
              <a:rPr lang="en-US" altLang="ko-KR" sz="2400" dirty="0">
                <a:solidFill>
                  <a:srgbClr val="152544"/>
                </a:solidFill>
                <a:ea typeface="Nanum Gothic"/>
              </a:rPr>
              <a:t>: </a:t>
            </a:r>
            <a:r>
              <a:rPr lang="ko-KR" altLang="en-US" sz="2400" dirty="0">
                <a:solidFill>
                  <a:srgbClr val="152544"/>
                </a:solidFill>
                <a:ea typeface="Nanum Gothic"/>
              </a:rPr>
              <a:t>플레이어가 이동한 거리를 나타낸다</a:t>
            </a:r>
            <a:r>
              <a:rPr lang="en-US" altLang="ko-KR" sz="2400" dirty="0">
                <a:solidFill>
                  <a:srgbClr val="152544"/>
                </a:solidFill>
                <a:ea typeface="Nanum Gothic"/>
              </a:rPr>
              <a:t>.</a:t>
            </a:r>
            <a:endParaRPr lang="en-US" sz="2400" dirty="0">
              <a:solidFill>
                <a:srgbClr val="152544"/>
              </a:solidFill>
              <a:ea typeface="Nanum Gothic"/>
            </a:endParaRP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B5BFF8D4-EF7C-BB30-4BE4-0EF28E015F97}"/>
              </a:ext>
            </a:extLst>
          </p:cNvPr>
          <p:cNvSpPr txBox="1"/>
          <p:nvPr/>
        </p:nvSpPr>
        <p:spPr>
          <a:xfrm>
            <a:off x="10452294" y="8518168"/>
            <a:ext cx="7607106" cy="1329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ko-KR" altLang="en-US" sz="1600" dirty="0">
                <a:solidFill>
                  <a:srgbClr val="152544"/>
                </a:solidFill>
                <a:ea typeface="Nanum Gothic"/>
              </a:rPr>
              <a:t>생명 </a:t>
            </a:r>
            <a:r>
              <a:rPr lang="en-US" altLang="ko-KR" sz="1600" dirty="0">
                <a:solidFill>
                  <a:srgbClr val="152544"/>
                </a:solidFill>
                <a:ea typeface="Nanum Gothic"/>
              </a:rPr>
              <a:t>: </a:t>
            </a:r>
            <a:r>
              <a:rPr lang="ko-KR" altLang="en-US" sz="1600" dirty="0">
                <a:solidFill>
                  <a:srgbClr val="152544"/>
                </a:solidFill>
                <a:ea typeface="Nanum Gothic"/>
              </a:rPr>
              <a:t>플레이어가 화면 가장자리에 닿거나</a:t>
            </a:r>
            <a:r>
              <a:rPr lang="en-US" altLang="ko-KR" sz="1600" dirty="0">
                <a:solidFill>
                  <a:srgbClr val="152544"/>
                </a:solidFill>
                <a:ea typeface="Nanum Gothic"/>
              </a:rPr>
              <a:t>, </a:t>
            </a:r>
            <a:r>
              <a:rPr lang="ko-KR" altLang="en-US" sz="1600" dirty="0">
                <a:solidFill>
                  <a:srgbClr val="152544"/>
                </a:solidFill>
                <a:ea typeface="Nanum Gothic"/>
              </a:rPr>
              <a:t>기문 밖을 지나칠 시에 한 개씩 감소한다</a:t>
            </a:r>
            <a:r>
              <a:rPr lang="en-US" altLang="ko-KR" sz="1600" dirty="0">
                <a:solidFill>
                  <a:srgbClr val="152544"/>
                </a:solidFill>
                <a:ea typeface="Nanum Gothic"/>
              </a:rPr>
              <a:t>. </a:t>
            </a:r>
            <a:r>
              <a:rPr lang="ko-KR" altLang="en-US" sz="1600" dirty="0">
                <a:solidFill>
                  <a:srgbClr val="152544"/>
                </a:solidFill>
                <a:ea typeface="Nanum Gothic"/>
              </a:rPr>
              <a:t>하트가 모두 소진 시에는 게임 오버</a:t>
            </a:r>
            <a:endParaRPr lang="en-US" altLang="ko-KR" sz="1600" dirty="0">
              <a:solidFill>
                <a:srgbClr val="152544"/>
              </a:solidFill>
              <a:ea typeface="Nanum Gothic"/>
            </a:endParaRPr>
          </a:p>
          <a:p>
            <a:pPr algn="ctr">
              <a:lnSpc>
                <a:spcPts val="3600"/>
              </a:lnSpc>
            </a:pPr>
            <a:r>
              <a:rPr lang="ko-KR" altLang="en-US" sz="1600" dirty="0">
                <a:solidFill>
                  <a:srgbClr val="152544"/>
                </a:solidFill>
                <a:ea typeface="Nanum Gothic"/>
              </a:rPr>
              <a:t>포인트 </a:t>
            </a:r>
            <a:r>
              <a:rPr lang="en-US" altLang="ko-KR" sz="1600" dirty="0">
                <a:solidFill>
                  <a:srgbClr val="152544"/>
                </a:solidFill>
                <a:ea typeface="Nanum Gothic"/>
              </a:rPr>
              <a:t>: </a:t>
            </a:r>
            <a:r>
              <a:rPr lang="ko-KR" altLang="en-US" sz="1600" dirty="0">
                <a:solidFill>
                  <a:srgbClr val="152544"/>
                </a:solidFill>
                <a:ea typeface="Nanum Gothic"/>
              </a:rPr>
              <a:t>게임 순위를 매기는 지표</a:t>
            </a:r>
            <a:r>
              <a:rPr lang="en-US" altLang="ko-KR" sz="1600" dirty="0">
                <a:solidFill>
                  <a:srgbClr val="152544"/>
                </a:solidFill>
                <a:ea typeface="Nanum Gothic"/>
              </a:rPr>
              <a:t>, </a:t>
            </a:r>
            <a:r>
              <a:rPr lang="ko-KR" altLang="en-US" sz="1600" dirty="0">
                <a:solidFill>
                  <a:srgbClr val="152544"/>
                </a:solidFill>
                <a:ea typeface="Nanum Gothic"/>
              </a:rPr>
              <a:t>양 기문 사이를 지나칠 때 마다 </a:t>
            </a:r>
            <a:r>
              <a:rPr lang="en-US" altLang="ko-KR" sz="1600" dirty="0">
                <a:solidFill>
                  <a:srgbClr val="152544"/>
                </a:solidFill>
                <a:ea typeface="Nanum Gothic"/>
              </a:rPr>
              <a:t>+100</a:t>
            </a:r>
            <a:r>
              <a:rPr lang="ko-KR" altLang="en-US" sz="1600" dirty="0">
                <a:solidFill>
                  <a:srgbClr val="152544"/>
                </a:solidFill>
                <a:ea typeface="Nanum Gothic"/>
              </a:rPr>
              <a:t>점을 획득</a:t>
            </a:r>
            <a:endParaRPr lang="en-US" altLang="ko-KR" sz="1600" dirty="0">
              <a:solidFill>
                <a:srgbClr val="152544"/>
              </a:solidFill>
              <a:ea typeface="Nanum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2B06D6-ED3F-E561-968B-62ED8D9FBB4D}"/>
              </a:ext>
            </a:extLst>
          </p:cNvPr>
          <p:cNvSpPr txBox="1"/>
          <p:nvPr/>
        </p:nvSpPr>
        <p:spPr>
          <a:xfrm>
            <a:off x="13030200" y="8026354"/>
            <a:ext cx="2362200" cy="425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2400" dirty="0">
                <a:solidFill>
                  <a:srgbClr val="152544"/>
                </a:solidFill>
                <a:ea typeface="Nanum Gothic"/>
              </a:rPr>
              <a:t>&lt; </a:t>
            </a:r>
            <a:r>
              <a:rPr lang="ko-KR" altLang="en-US" sz="2400" dirty="0">
                <a:solidFill>
                  <a:srgbClr val="152544"/>
                </a:solidFill>
                <a:ea typeface="Nanum Gothic"/>
              </a:rPr>
              <a:t>게임 요소 설명</a:t>
            </a:r>
            <a:r>
              <a:rPr lang="en-US" sz="2400" dirty="0">
                <a:solidFill>
                  <a:srgbClr val="152544"/>
                </a:solidFill>
                <a:ea typeface="Nanum Gothic"/>
              </a:rPr>
              <a:t> &gt;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C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57250"/>
            <a:ext cx="13038010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152544"/>
                </a:solidFill>
                <a:ea typeface="DoHyeon Bold"/>
              </a:rPr>
              <a:t>개발 일정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91740" y="4809699"/>
            <a:ext cx="1721621" cy="1373092"/>
            <a:chOff x="0" y="0"/>
            <a:chExt cx="2295495" cy="1830789"/>
          </a:xfrm>
        </p:grpSpPr>
        <p:sp>
          <p:nvSpPr>
            <p:cNvPr id="4" name="TextBox 4"/>
            <p:cNvSpPr txBox="1"/>
            <p:nvPr/>
          </p:nvSpPr>
          <p:spPr>
            <a:xfrm>
              <a:off x="0" y="495863"/>
              <a:ext cx="2295495" cy="9963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ea typeface="Nanum Gothic"/>
                </a:rPr>
                <a:t>리소스 수집</a:t>
              </a:r>
            </a:p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"/>
                </a:rPr>
                <a:t>(캐릭터 스프라이터, 효과음, bgm 등)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295495" cy="285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34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 Bold"/>
                </a:rPr>
                <a:t>1주차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1028700" y="4305490"/>
            <a:ext cx="19101750" cy="0"/>
          </a:xfrm>
          <a:prstGeom prst="line">
            <a:avLst/>
          </a:prstGeom>
          <a:ln w="2857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7" name="Group 7"/>
          <p:cNvGrpSpPr/>
          <p:nvPr/>
        </p:nvGrpSpPr>
        <p:grpSpPr>
          <a:xfrm>
            <a:off x="1028700" y="4286440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B6FED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533429" y="4305490"/>
            <a:ext cx="323850" cy="323850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B6FED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830178" y="4305490"/>
            <a:ext cx="323850" cy="32385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B6FED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335253" y="4305490"/>
            <a:ext cx="323850" cy="323850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B6FED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840328" y="4267390"/>
            <a:ext cx="323850" cy="323850"/>
            <a:chOff x="0" y="0"/>
            <a:chExt cx="6350000" cy="635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B6FED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135853" y="4305490"/>
            <a:ext cx="323850" cy="323850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B6FED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5024342" y="4305490"/>
            <a:ext cx="323850" cy="323850"/>
            <a:chOff x="0" y="0"/>
            <a:chExt cx="6350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B6FED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6836514" y="4305490"/>
            <a:ext cx="323850" cy="3238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B6FED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834544" y="2894299"/>
            <a:ext cx="1721621" cy="1118961"/>
            <a:chOff x="0" y="0"/>
            <a:chExt cx="2295495" cy="1491948"/>
          </a:xfrm>
        </p:grpSpPr>
        <p:sp>
          <p:nvSpPr>
            <p:cNvPr id="24" name="TextBox 24"/>
            <p:cNvSpPr txBox="1"/>
            <p:nvPr/>
          </p:nvSpPr>
          <p:spPr>
            <a:xfrm>
              <a:off x="0" y="495863"/>
              <a:ext cx="2295495" cy="657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ea typeface="Nanum Gothic"/>
                </a:rPr>
                <a:t>캐릭터 이동 구현</a:t>
              </a:r>
            </a:p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"/>
                </a:rPr>
                <a:t>(좌,우 계속 이동)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19050"/>
              <a:ext cx="2295495" cy="285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34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 Bold"/>
                </a:rPr>
                <a:t>2주차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4969368" y="4809699"/>
            <a:ext cx="1721621" cy="1118961"/>
            <a:chOff x="0" y="0"/>
            <a:chExt cx="2295495" cy="1491948"/>
          </a:xfrm>
        </p:grpSpPr>
        <p:sp>
          <p:nvSpPr>
            <p:cNvPr id="27" name="TextBox 27"/>
            <p:cNvSpPr txBox="1"/>
            <p:nvPr/>
          </p:nvSpPr>
          <p:spPr>
            <a:xfrm>
              <a:off x="0" y="495863"/>
              <a:ext cx="2295495" cy="657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ea typeface="Nanum Gothic"/>
                </a:rPr>
                <a:t>종스크롤 배경 만들기 및 기문 구현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19050"/>
              <a:ext cx="2295495" cy="285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34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 Bold"/>
                </a:rPr>
                <a:t>3주차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636368" y="2894299"/>
            <a:ext cx="1721621" cy="1118961"/>
            <a:chOff x="0" y="0"/>
            <a:chExt cx="2295495" cy="1491948"/>
          </a:xfrm>
        </p:grpSpPr>
        <p:sp>
          <p:nvSpPr>
            <p:cNvPr id="30" name="TextBox 30"/>
            <p:cNvSpPr txBox="1"/>
            <p:nvPr/>
          </p:nvSpPr>
          <p:spPr>
            <a:xfrm>
              <a:off x="0" y="495863"/>
              <a:ext cx="2295495" cy="657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ea typeface="Nanum Gothic"/>
                </a:rPr>
                <a:t>별 아이템 및 출발 부스터 구현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19050"/>
              <a:ext cx="2295495" cy="285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34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 Bold"/>
                </a:rPr>
                <a:t>4주차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0141443" y="4809699"/>
            <a:ext cx="1721621" cy="1373092"/>
            <a:chOff x="0" y="0"/>
            <a:chExt cx="2295495" cy="1830789"/>
          </a:xfrm>
        </p:grpSpPr>
        <p:sp>
          <p:nvSpPr>
            <p:cNvPr id="33" name="TextBox 33"/>
            <p:cNvSpPr txBox="1"/>
            <p:nvPr/>
          </p:nvSpPr>
          <p:spPr>
            <a:xfrm>
              <a:off x="0" y="495863"/>
              <a:ext cx="2295495" cy="9963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ea typeface="Nanum Gothic"/>
                </a:rPr>
                <a:t>미니맵 구현, 하트아이템 및 하트 UI,점수 UI 구현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19050"/>
              <a:ext cx="2295495" cy="285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34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 Bold"/>
                </a:rPr>
                <a:t>5주차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345089" y="2894299"/>
            <a:ext cx="1721621" cy="864831"/>
            <a:chOff x="0" y="0"/>
            <a:chExt cx="2295495" cy="1153107"/>
          </a:xfrm>
        </p:grpSpPr>
        <p:sp>
          <p:nvSpPr>
            <p:cNvPr id="36" name="TextBox 36"/>
            <p:cNvSpPr txBox="1"/>
            <p:nvPr/>
          </p:nvSpPr>
          <p:spPr>
            <a:xfrm>
              <a:off x="0" y="495863"/>
              <a:ext cx="2295495" cy="318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ea typeface="Nanum Gothic"/>
                </a:rPr>
                <a:t>경로에 포인트 생성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19050"/>
              <a:ext cx="2295495" cy="285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34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 Bold"/>
                </a:rPr>
                <a:t>6주차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4325457" y="4809699"/>
            <a:ext cx="1721621" cy="864831"/>
            <a:chOff x="0" y="0"/>
            <a:chExt cx="2295495" cy="1153107"/>
          </a:xfrm>
        </p:grpSpPr>
        <p:sp>
          <p:nvSpPr>
            <p:cNvPr id="39" name="TextBox 39"/>
            <p:cNvSpPr txBox="1"/>
            <p:nvPr/>
          </p:nvSpPr>
          <p:spPr>
            <a:xfrm>
              <a:off x="0" y="495863"/>
              <a:ext cx="2295495" cy="318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ea typeface="Nanum Gothic"/>
                </a:rPr>
                <a:t>효과음 및 BGM구현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19050"/>
              <a:ext cx="2295495" cy="285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34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 Bold"/>
                </a:rPr>
                <a:t>7주차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6047078" y="2894299"/>
            <a:ext cx="1721621" cy="1118961"/>
            <a:chOff x="0" y="0"/>
            <a:chExt cx="2295495" cy="1491948"/>
          </a:xfrm>
        </p:grpSpPr>
        <p:sp>
          <p:nvSpPr>
            <p:cNvPr id="42" name="TextBox 42"/>
            <p:cNvSpPr txBox="1"/>
            <p:nvPr/>
          </p:nvSpPr>
          <p:spPr>
            <a:xfrm>
              <a:off x="0" y="495863"/>
              <a:ext cx="2295495" cy="657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01"/>
                </a:lnSpc>
              </a:pPr>
              <a:r>
                <a:rPr lang="en-US" sz="1334">
                  <a:solidFill>
                    <a:srgbClr val="152544"/>
                  </a:solidFill>
                  <a:ea typeface="Nanum Gothic"/>
                </a:rPr>
                <a:t>전체적인 게임 수정 및 완성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19050"/>
              <a:ext cx="2295495" cy="285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34"/>
                </a:lnSpc>
              </a:pPr>
              <a:r>
                <a:rPr lang="en-US" sz="1334">
                  <a:solidFill>
                    <a:srgbClr val="152544"/>
                  </a:solidFill>
                  <a:latin typeface="Nanum Gothic Bold"/>
                </a:rPr>
                <a:t>7주차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296</Words>
  <Application>Microsoft Office PowerPoint</Application>
  <PresentationFormat>사용자 지정</PresentationFormat>
  <Paragraphs>52</Paragraphs>
  <Slides>6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Nanum Gothic</vt:lpstr>
      <vt:lpstr>Nanum Gothic Bold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흰색 디지털리즘 기본 단순한 프레젠테이션</dc:title>
  <dc:creator>서가은</dc:creator>
  <cp:lastModifiedBy>가은 서</cp:lastModifiedBy>
  <cp:revision>5</cp:revision>
  <dcterms:created xsi:type="dcterms:W3CDTF">2006-08-16T00:00:00Z</dcterms:created>
  <dcterms:modified xsi:type="dcterms:W3CDTF">2023-10-14T08:08:00Z</dcterms:modified>
  <dc:identifier>DAFxJj0bO2A</dc:identifier>
</cp:coreProperties>
</file>

<file path=docProps/thumbnail.jpeg>
</file>